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1"/>
  </p:sldMasterIdLst>
  <p:notesMasterIdLst>
    <p:notesMasterId r:id="rId28"/>
  </p:notesMasterIdLst>
  <p:handoutMasterIdLst>
    <p:handoutMasterId r:id="rId29"/>
  </p:handoutMasterIdLst>
  <p:sldIdLst>
    <p:sldId id="319" r:id="rId2"/>
    <p:sldId id="320" r:id="rId3"/>
    <p:sldId id="263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de Jonge" initials="JdJ" lastIdx="5" clrIdx="0"/>
  <p:cmAuthor id="2" name="Jan de Jonge" initials="JdJ [2]" lastIdx="1" clrIdx="1"/>
  <p:cmAuthor id="3" name="Jan de Jonge" initials="JdJ [3]" lastIdx="1" clrIdx="2"/>
  <p:cmAuthor id="4" name="Jan de Jonge" initials="JdJ [4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74"/>
    <a:srgbClr val="B497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19" autoAdjust="0"/>
  </p:normalViewPr>
  <p:slideViewPr>
    <p:cSldViewPr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74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B60EF-6A4C-46B1-B760-BA5A55332EBF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CF6E8-D45E-45E7-A100-4A32BE6E633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‹nr.›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board exists of The Governor + elect + past; secretary, treasure and LG’s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International Bylaws for Districts leave it open if a treasurer is elected or appointed; appointment by Governor Elect with approval of the Board.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Governors should have a clear criminal history background; is not mentioned for treasurers??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815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18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8028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19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2065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20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5934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21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4811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23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483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24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9097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25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9554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Sponsored organizations are districts in formation. For example the Netherlands is the sponsor of Poland. The treasurer has a certain role to help and inform the Polish district with their financial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4571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5725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8754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Budget has to be approved at least before the 15th of October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10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8989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12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7203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14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2658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Supplies: purchasing and selling of Kiwanis goods.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16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94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17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09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im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NIM FULL SCREE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1950"/>
            <a:ext cx="8610600" cy="63460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62000" y="1200150"/>
            <a:ext cx="7848600" cy="3124200"/>
          </a:xfrm>
          <a:prstGeom prst="rect">
            <a:avLst/>
          </a:prstGeom>
        </p:spPr>
        <p:txBody>
          <a:bodyPr/>
          <a:lstStyle>
            <a:lvl1pPr>
              <a:buNone/>
              <a:defRPr sz="3200">
                <a:solidFill>
                  <a:schemeClr val="bg1"/>
                </a:solidFill>
                <a:latin typeface="Garamond" pitchFamily="18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 Poin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 BA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68730"/>
          </a:xfrm>
          <a:prstGeom prst="rect">
            <a:avLst/>
          </a:prstGeom>
        </p:spPr>
      </p:pic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38201" y="1314451"/>
            <a:ext cx="7848599" cy="3280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14350" marR="0" lvl="0" indent="-31115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Garamond" pitchFamily="18" charset="0"/>
                <a:ea typeface="Verdana"/>
                <a:cs typeface="Verdana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0" y="336947"/>
            <a:ext cx="91440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Bloc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 BA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68730"/>
          </a:xfrm>
          <a:prstGeom prst="rect">
            <a:avLst/>
          </a:prstGeom>
        </p:spPr>
      </p:pic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38201" y="1314451"/>
            <a:ext cx="7848599" cy="3280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aramond" pitchFamily="18" charset="0"/>
                <a:ea typeface="Verdana"/>
                <a:cs typeface="Verdana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0" y="336947"/>
            <a:ext cx="91440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im Lef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nim sideba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86000" cy="5143500"/>
          </a:xfrm>
          <a:prstGeom prst="rect">
            <a:avLst/>
          </a:prstGeom>
        </p:spPr>
      </p:pic>
      <p:sp>
        <p:nvSpPr>
          <p:cNvPr id="4" name="Shape 22"/>
          <p:cNvSpPr txBox="1">
            <a:spLocks noGrp="1"/>
          </p:cNvSpPr>
          <p:nvPr>
            <p:ph type="body" idx="1"/>
          </p:nvPr>
        </p:nvSpPr>
        <p:spPr>
          <a:xfrm>
            <a:off x="2743200" y="1123950"/>
            <a:ext cx="5943600" cy="34706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14350" marR="0" lvl="0" indent="-31115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Garamond" pitchFamily="18" charset="0"/>
                <a:ea typeface="Verdana"/>
                <a:cs typeface="Verdana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24"/>
          <p:cNvSpPr txBox="1">
            <a:spLocks noGrp="1"/>
          </p:cNvSpPr>
          <p:nvPr>
            <p:ph type="title"/>
          </p:nvPr>
        </p:nvSpPr>
        <p:spPr>
          <a:xfrm>
            <a:off x="2286000" y="489347"/>
            <a:ext cx="68580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im Left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nim sideba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86000" cy="5143500"/>
          </a:xfrm>
          <a:prstGeom prst="rect">
            <a:avLst/>
          </a:prstGeom>
        </p:spPr>
      </p:pic>
      <p:sp>
        <p:nvSpPr>
          <p:cNvPr id="5" name="Shape 24"/>
          <p:cNvSpPr txBox="1">
            <a:spLocks noGrp="1"/>
          </p:cNvSpPr>
          <p:nvPr>
            <p:ph type="title"/>
          </p:nvPr>
        </p:nvSpPr>
        <p:spPr>
          <a:xfrm>
            <a:off x="2286000" y="489347"/>
            <a:ext cx="68580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6" name="Shape 22"/>
          <p:cNvSpPr txBox="1">
            <a:spLocks noGrp="1"/>
          </p:cNvSpPr>
          <p:nvPr>
            <p:ph type="body" idx="1"/>
          </p:nvPr>
        </p:nvSpPr>
        <p:spPr>
          <a:xfrm>
            <a:off x="2895600" y="1314451"/>
            <a:ext cx="5791200" cy="3280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aramond" pitchFamily="18" charset="0"/>
                <a:ea typeface="Verdana"/>
                <a:cs typeface="Verdana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im Righ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nim sideba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858000" y="0"/>
            <a:ext cx="2286000" cy="5143500"/>
          </a:xfrm>
          <a:prstGeom prst="rect">
            <a:avLst/>
          </a:prstGeom>
        </p:spPr>
      </p:pic>
      <p:sp>
        <p:nvSpPr>
          <p:cNvPr id="4" name="Shape 22"/>
          <p:cNvSpPr txBox="1">
            <a:spLocks noGrp="1"/>
          </p:cNvSpPr>
          <p:nvPr>
            <p:ph type="body" idx="1"/>
          </p:nvPr>
        </p:nvSpPr>
        <p:spPr>
          <a:xfrm>
            <a:off x="457200" y="1123950"/>
            <a:ext cx="5943600" cy="36992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14350" marR="0" lvl="0" indent="-31115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Garamond" pitchFamily="18" charset="0"/>
                <a:ea typeface="Verdana"/>
                <a:cs typeface="Verdana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24"/>
          <p:cNvSpPr txBox="1">
            <a:spLocks noGrp="1"/>
          </p:cNvSpPr>
          <p:nvPr>
            <p:ph type="title"/>
          </p:nvPr>
        </p:nvSpPr>
        <p:spPr>
          <a:xfrm>
            <a:off x="0" y="489347"/>
            <a:ext cx="68580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im Right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nim sideba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858000" y="0"/>
            <a:ext cx="2286000" cy="5143500"/>
          </a:xfrm>
          <a:prstGeom prst="rect">
            <a:avLst/>
          </a:prstGeom>
        </p:spPr>
      </p:pic>
      <p:sp>
        <p:nvSpPr>
          <p:cNvPr id="5" name="Shape 24"/>
          <p:cNvSpPr txBox="1">
            <a:spLocks noGrp="1"/>
          </p:cNvSpPr>
          <p:nvPr>
            <p:ph type="title"/>
          </p:nvPr>
        </p:nvSpPr>
        <p:spPr>
          <a:xfrm>
            <a:off x="0" y="489347"/>
            <a:ext cx="68580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6" name="Shape 22"/>
          <p:cNvSpPr txBox="1">
            <a:spLocks noGrp="1"/>
          </p:cNvSpPr>
          <p:nvPr>
            <p:ph type="body" idx="1"/>
          </p:nvPr>
        </p:nvSpPr>
        <p:spPr>
          <a:xfrm>
            <a:off x="914400" y="1200150"/>
            <a:ext cx="5791200" cy="3280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aramond" pitchFamily="18" charset="0"/>
                <a:ea typeface="Verdana"/>
                <a:cs typeface="Verdana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Poin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DER BAR wSEAL 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68730"/>
          </a:xfrm>
          <a:prstGeom prst="rect">
            <a:avLst/>
          </a:prstGeom>
        </p:spPr>
      </p:pic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371600" y="285750"/>
            <a:ext cx="70866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5" name="Shape 22"/>
          <p:cNvSpPr txBox="1">
            <a:spLocks noGrp="1"/>
          </p:cNvSpPr>
          <p:nvPr>
            <p:ph type="body" idx="1"/>
          </p:nvPr>
        </p:nvSpPr>
        <p:spPr>
          <a:xfrm>
            <a:off x="838201" y="1314451"/>
            <a:ext cx="7848599" cy="3280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14350" marR="0" lvl="0" indent="-31115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Garamond" pitchFamily="18" charset="0"/>
                <a:ea typeface="Verdana"/>
                <a:cs typeface="Verdana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bloc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DER BAR wSEAL 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68730"/>
          </a:xfrm>
          <a:prstGeom prst="rect">
            <a:avLst/>
          </a:prstGeom>
        </p:spPr>
      </p:pic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38201" y="1314451"/>
            <a:ext cx="7848599" cy="3280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aramond" pitchFamily="18" charset="0"/>
                <a:ea typeface="Verdana"/>
                <a:cs typeface="Verdana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371600" y="285750"/>
            <a:ext cx="70866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 Poin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 BAR wSE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44040"/>
          </a:xfrm>
          <a:prstGeom prst="rect">
            <a:avLst/>
          </a:prstGeom>
        </p:spPr>
      </p:pic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38201" y="1314451"/>
            <a:ext cx="7848599" cy="3280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14350" marR="0" lvl="0" indent="-31115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Garamond" pitchFamily="18" charset="0"/>
                <a:ea typeface="Verdana"/>
                <a:cs typeface="Verdana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8200" y="336947"/>
            <a:ext cx="70866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Bloc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 BAR wSE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44040"/>
          </a:xfrm>
          <a:prstGeom prst="rect">
            <a:avLst/>
          </a:prstGeom>
        </p:spPr>
      </p:pic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38201" y="1314451"/>
            <a:ext cx="7848599" cy="3280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aramond" pitchFamily="18" charset="0"/>
                <a:ea typeface="Verdana"/>
                <a:cs typeface="Verdana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8200" y="336947"/>
            <a:ext cx="70866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im Left Pi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nim sideba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86000" cy="5143500"/>
          </a:xfrm>
          <a:prstGeom prst="rect">
            <a:avLst/>
          </a:prstGeom>
        </p:spPr>
      </p:pic>
      <p:sp>
        <p:nvSpPr>
          <p:cNvPr id="4" name="Shape 22"/>
          <p:cNvSpPr txBox="1">
            <a:spLocks noGrp="1"/>
          </p:cNvSpPr>
          <p:nvPr>
            <p:ph type="body" idx="1"/>
          </p:nvPr>
        </p:nvSpPr>
        <p:spPr>
          <a:xfrm>
            <a:off x="2743200" y="1123950"/>
            <a:ext cx="5943600" cy="34706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14350" marR="0" lvl="0" indent="-31115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Garamond" pitchFamily="18" charset="0"/>
                <a:ea typeface="Verdana"/>
                <a:cs typeface="Verdana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24"/>
          <p:cNvSpPr txBox="1">
            <a:spLocks noGrp="1"/>
          </p:cNvSpPr>
          <p:nvPr>
            <p:ph type="title"/>
          </p:nvPr>
        </p:nvSpPr>
        <p:spPr>
          <a:xfrm>
            <a:off x="2286000" y="489347"/>
            <a:ext cx="68580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im Left Pin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nim sideba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86000" cy="5143500"/>
          </a:xfrm>
          <a:prstGeom prst="rect">
            <a:avLst/>
          </a:prstGeom>
        </p:spPr>
      </p:pic>
      <p:sp>
        <p:nvSpPr>
          <p:cNvPr id="5" name="Shape 24"/>
          <p:cNvSpPr txBox="1">
            <a:spLocks noGrp="1"/>
          </p:cNvSpPr>
          <p:nvPr>
            <p:ph type="title"/>
          </p:nvPr>
        </p:nvSpPr>
        <p:spPr>
          <a:xfrm>
            <a:off x="2286000" y="489347"/>
            <a:ext cx="68580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6" name="Shape 22"/>
          <p:cNvSpPr txBox="1">
            <a:spLocks noGrp="1"/>
          </p:cNvSpPr>
          <p:nvPr>
            <p:ph type="body" idx="1"/>
          </p:nvPr>
        </p:nvSpPr>
        <p:spPr>
          <a:xfrm>
            <a:off x="2895600" y="1314451"/>
            <a:ext cx="5791200" cy="3280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aramond" pitchFamily="18" charset="0"/>
                <a:ea typeface="Verdana"/>
                <a:cs typeface="Verdana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im Right Pi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"/>
          <p:cNvSpPr txBox="1">
            <a:spLocks noGrp="1"/>
          </p:cNvSpPr>
          <p:nvPr>
            <p:ph type="body" idx="1"/>
          </p:nvPr>
        </p:nvSpPr>
        <p:spPr>
          <a:xfrm>
            <a:off x="457200" y="1123950"/>
            <a:ext cx="5943600" cy="36992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14350" marR="0" lvl="0" indent="-31115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Garamond" pitchFamily="18" charset="0"/>
                <a:ea typeface="Verdana"/>
                <a:cs typeface="Verdana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24"/>
          <p:cNvSpPr txBox="1">
            <a:spLocks noGrp="1"/>
          </p:cNvSpPr>
          <p:nvPr>
            <p:ph type="title"/>
          </p:nvPr>
        </p:nvSpPr>
        <p:spPr>
          <a:xfrm>
            <a:off x="0" y="489347"/>
            <a:ext cx="68580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pic>
        <p:nvPicPr>
          <p:cNvPr id="6" name="Picture 5" descr="RIGHT SIDEBAR w SE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0"/>
            <a:ext cx="2286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im Right Pin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4"/>
          <p:cNvSpPr txBox="1">
            <a:spLocks noGrp="1"/>
          </p:cNvSpPr>
          <p:nvPr>
            <p:ph type="title"/>
          </p:nvPr>
        </p:nvSpPr>
        <p:spPr>
          <a:xfrm>
            <a:off x="0" y="489347"/>
            <a:ext cx="68580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6" name="Shape 22"/>
          <p:cNvSpPr txBox="1">
            <a:spLocks noGrp="1"/>
          </p:cNvSpPr>
          <p:nvPr>
            <p:ph type="body" idx="1"/>
          </p:nvPr>
        </p:nvSpPr>
        <p:spPr>
          <a:xfrm>
            <a:off x="914400" y="1200150"/>
            <a:ext cx="5791200" cy="3280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aramond" pitchFamily="18" charset="0"/>
                <a:ea typeface="Verdana"/>
                <a:cs typeface="Verdana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7" name="Picture 6" descr="RIGHT SIDEBAR w SEA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0"/>
            <a:ext cx="2286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64" r:id="rId3"/>
    <p:sldLayoutId id="2147483663" r:id="rId4"/>
    <p:sldLayoutId id="2147483657" r:id="rId5"/>
    <p:sldLayoutId id="2147483665" r:id="rId6"/>
    <p:sldLayoutId id="2147483672" r:id="rId7"/>
    <p:sldLayoutId id="2147483666" r:id="rId8"/>
    <p:sldLayoutId id="2147483668" r:id="rId9"/>
    <p:sldLayoutId id="2147483661" r:id="rId10"/>
    <p:sldLayoutId id="2147483662" r:id="rId11"/>
    <p:sldLayoutId id="2147483671" r:id="rId12"/>
    <p:sldLayoutId id="2147483667" r:id="rId13"/>
    <p:sldLayoutId id="2147483674" r:id="rId14"/>
    <p:sldLayoutId id="2147483675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dirty="0">
          <a:solidFill>
            <a:schemeClr val="tx1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jpdejonge@planet.n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70C3E-03F7-45C4-87C4-6981EC76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895350"/>
            <a:ext cx="8610600" cy="1143000"/>
          </a:xfrm>
        </p:spPr>
        <p:txBody>
          <a:bodyPr/>
          <a:lstStyle/>
          <a:p>
            <a:r>
              <a:rPr lang="en-GB" dirty="0"/>
              <a:t>DISTRICT </a:t>
            </a:r>
            <a:r>
              <a:rPr lang="en-GB"/>
              <a:t>OFFICERS TRAINING</a:t>
            </a:r>
            <a:br>
              <a:rPr lang="en-GB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37F14-9831-4EE2-BEA9-96E06775C6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2419350"/>
            <a:ext cx="7848600" cy="1676400"/>
          </a:xfrm>
        </p:spPr>
        <p:txBody>
          <a:bodyPr/>
          <a:lstStyle/>
          <a:p>
            <a:pPr algn="ctr"/>
            <a:r>
              <a:rPr lang="en-GB" sz="4000" dirty="0"/>
              <a:t>SESSION FOR TREASURERS</a:t>
            </a:r>
          </a:p>
          <a:p>
            <a:pPr algn="ctr"/>
            <a:endParaRPr lang="en-GB"/>
          </a:p>
          <a:p>
            <a:pPr algn="ctr"/>
            <a:r>
              <a:rPr lang="en-GB"/>
              <a:t>Presentation by Jan </a:t>
            </a:r>
            <a:r>
              <a:rPr lang="en-GB" dirty="0"/>
              <a:t>de Jonge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1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8A18E-F776-48CB-BAD5-5F2F0D555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The Treasurer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3FBB2-204E-49EF-993F-99213E7C8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1.3.3. Towards the district board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1800" dirty="0"/>
              <a:t>Ask necessary data and information for the budget (60 days before the coming year)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1800" dirty="0"/>
              <a:t>Present budget for approval to the board or convention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1800" dirty="0"/>
              <a:t>Control, submit for approval &amp; payment of invoices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1800" dirty="0"/>
              <a:t>Present his/her report to the board (monthly but at least in all official board meetings)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1800" dirty="0"/>
              <a:t>Present all financial statements to the board and send synopsis of board decisions (within 30 days)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14C815-A042-45E5-85E3-21FC7D6B64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1.3.4. Towards the district convention</a:t>
            </a:r>
          </a:p>
          <a:p>
            <a:pPr marL="1047750" lvl="1" indent="-457200">
              <a:buFont typeface="+mj-lt"/>
              <a:buAutoNum type="alphaLcPeriod"/>
            </a:pPr>
            <a:r>
              <a:rPr lang="en-GB" sz="1800" dirty="0"/>
              <a:t>Present budget for approval (if necessary)</a:t>
            </a:r>
          </a:p>
          <a:p>
            <a:pPr marL="1047750" lvl="1" indent="-457200">
              <a:buFont typeface="+mj-lt"/>
              <a:buAutoNum type="alphaLcPeriod"/>
            </a:pPr>
            <a:r>
              <a:rPr lang="en-GB" sz="1800" dirty="0"/>
              <a:t>Send financial statements &amp; financial resolutions regarding the previous year (60 days prior to the convention)</a:t>
            </a:r>
          </a:p>
          <a:p>
            <a:pPr marL="1047750" lvl="1" indent="-457200">
              <a:buFont typeface="+mj-lt"/>
              <a:buAutoNum type="alphaLcPeriod"/>
            </a:pPr>
            <a:r>
              <a:rPr lang="en-GB" sz="1800" dirty="0"/>
              <a:t>Present his/her report of current year to the House of Delegates</a:t>
            </a:r>
          </a:p>
          <a:p>
            <a:pPr marL="1047750" lvl="1" indent="-457200">
              <a:buFont typeface="+mj-lt"/>
              <a:buAutoNum type="alphaLcPeriod"/>
            </a:pPr>
            <a:r>
              <a:rPr lang="en-GB" sz="1800" dirty="0"/>
              <a:t>Control convention accounts &amp; pay invoices</a:t>
            </a:r>
          </a:p>
          <a:p>
            <a:pPr marL="1047750" lvl="1" indent="-457200">
              <a:buFont typeface="+mj-lt"/>
              <a:buAutoNum type="alphaLcPeriod"/>
            </a:pPr>
            <a:r>
              <a:rPr lang="en-GB" sz="1800" dirty="0"/>
              <a:t>Execute decisions and send report to the board &amp; secretaries of chartered clubs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109D58-8247-4A52-9F61-874609669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The Treasurer</a:t>
            </a:r>
          </a:p>
        </p:txBody>
      </p:sp>
    </p:spTree>
    <p:extLst>
      <p:ext uri="{BB962C8B-B14F-4D97-AF65-F5344CB8AC3E}">
        <p14:creationId xmlns:p14="http://schemas.microsoft.com/office/powerpoint/2010/main" val="1240481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8A18E-F776-48CB-BAD5-5F2F0D555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The Treasurer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3FBB2-204E-49EF-993F-99213E7C8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314451"/>
            <a:ext cx="7772399" cy="3280172"/>
          </a:xfrm>
        </p:spPr>
        <p:txBody>
          <a:bodyPr/>
          <a:lstStyle/>
          <a:p>
            <a:r>
              <a:rPr lang="en-GB" dirty="0"/>
              <a:t>1.3.5. Towards KI-EF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Receive all documents and answer questions of KI-EF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Follow up payment of dues KI-EF and be involved in maintaining clubs “in good standing” (a arrear of more than 60 days is not in good standing)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Send report to secretary of KI-EF if requested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Assist &amp; participate in DOT organized by KI-EF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1581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14C815-A042-45E5-85E3-21FC7D6B64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1.3.6. Towards Kiwanis International (KI)</a:t>
            </a:r>
          </a:p>
          <a:p>
            <a:pPr marL="1047750" lvl="1" indent="-457200">
              <a:buFont typeface="+mj-lt"/>
              <a:buAutoNum type="alphaLcPeriod"/>
            </a:pPr>
            <a:r>
              <a:rPr lang="en-GB" sz="2000" dirty="0"/>
              <a:t>Follow up payments of KI dues</a:t>
            </a:r>
          </a:p>
          <a:p>
            <a:pPr marL="1047750" lvl="1" indent="-457200">
              <a:buFont typeface="+mj-lt"/>
              <a:buAutoNum type="alphaLcPeriod"/>
            </a:pPr>
            <a:r>
              <a:rPr lang="en-GB" sz="2000" dirty="0"/>
              <a:t>Assure completion of financial matters for organization and charter of new clubs</a:t>
            </a:r>
          </a:p>
          <a:p>
            <a:pPr marL="1047750" lvl="1" indent="-457200">
              <a:buFont typeface="+mj-lt"/>
              <a:buAutoNum type="alphaLcPeriod"/>
            </a:pPr>
            <a:r>
              <a:rPr lang="en-GB" sz="2000" dirty="0"/>
              <a:t>Send financial report to KI before the 31st March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109D58-8247-4A52-9F61-874609669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The Treasurer</a:t>
            </a:r>
          </a:p>
        </p:txBody>
      </p:sp>
    </p:spTree>
    <p:extLst>
      <p:ext uri="{BB962C8B-B14F-4D97-AF65-F5344CB8AC3E}">
        <p14:creationId xmlns:p14="http://schemas.microsoft.com/office/powerpoint/2010/main" val="3023573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8A18E-F776-48CB-BAD5-5F2F0D555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The Treasurer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3FBB2-204E-49EF-993F-99213E7C8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1.4. Other points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Financial committee?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District accountant or bookkeeper?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Audit committee or external audit?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Contact with predecessor and successor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Financial archives</a:t>
            </a:r>
          </a:p>
        </p:txBody>
      </p:sp>
    </p:spTree>
    <p:extLst>
      <p:ext uri="{BB962C8B-B14F-4D97-AF65-F5344CB8AC3E}">
        <p14:creationId xmlns:p14="http://schemas.microsoft.com/office/powerpoint/2010/main" val="2165913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69A37-54B3-4B68-A26E-12D5DF10E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47850"/>
            <a:ext cx="7315200" cy="1447800"/>
          </a:xfrm>
        </p:spPr>
        <p:txBody>
          <a:bodyPr/>
          <a:lstStyle/>
          <a:p>
            <a:r>
              <a:rPr lang="en-GB" sz="4400" dirty="0"/>
              <a:t>2. District Balance and Bookkeeping</a:t>
            </a:r>
          </a:p>
        </p:txBody>
      </p:sp>
    </p:spTree>
    <p:extLst>
      <p:ext uri="{BB962C8B-B14F-4D97-AF65-F5344CB8AC3E}">
        <p14:creationId xmlns:p14="http://schemas.microsoft.com/office/powerpoint/2010/main" val="666330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8A18E-F776-48CB-BAD5-5F2F0D55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85750"/>
            <a:ext cx="7620000" cy="634603"/>
          </a:xfrm>
        </p:spPr>
        <p:txBody>
          <a:bodyPr/>
          <a:lstStyle/>
          <a:p>
            <a:r>
              <a:rPr lang="en-US" sz="3600" dirty="0"/>
              <a:t>2. District Balance &amp; Bookkeeping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3FBB2-204E-49EF-993F-99213E7C8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2.1. Reports to be presented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Budget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Balance sheet (BS)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Profit and Loss account (P&amp;L)</a:t>
            </a:r>
          </a:p>
          <a:p>
            <a:pPr marL="666750" lvl="1" indent="0">
              <a:buNone/>
            </a:pPr>
            <a:endParaRPr lang="en-GB" sz="800" dirty="0"/>
          </a:p>
          <a:p>
            <a:pPr marL="666750" lvl="1" indent="0">
              <a:buNone/>
            </a:pPr>
            <a:r>
              <a:rPr lang="en-GB" sz="2000" dirty="0"/>
              <a:t>Breakdown budget and P&amp;L: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Operations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Convention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Supplies</a:t>
            </a:r>
          </a:p>
        </p:txBody>
      </p:sp>
    </p:spTree>
    <p:extLst>
      <p:ext uri="{BB962C8B-B14F-4D97-AF65-F5344CB8AC3E}">
        <p14:creationId xmlns:p14="http://schemas.microsoft.com/office/powerpoint/2010/main" val="1142671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3FBB2-204E-49EF-993F-99213E7C8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2.2. Presentation financial statements: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Periodicity: monthly, quarterly, half-yearly or yearly?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Balance sheet and profit and loss account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P&amp;L compared with budget and P&amp;L last two years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Remarks of the treasurer for special matters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8A18E-F776-48CB-BAD5-5F2F0D55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5750"/>
            <a:ext cx="7620000" cy="634603"/>
          </a:xfrm>
        </p:spPr>
        <p:txBody>
          <a:bodyPr/>
          <a:lstStyle/>
          <a:p>
            <a:r>
              <a:rPr lang="en-US" sz="3600" dirty="0"/>
              <a:t>2. District Balance &amp; Bookkeeping</a:t>
            </a:r>
          </a:p>
        </p:txBody>
      </p:sp>
    </p:spTree>
    <p:extLst>
      <p:ext uri="{BB962C8B-B14F-4D97-AF65-F5344CB8AC3E}">
        <p14:creationId xmlns:p14="http://schemas.microsoft.com/office/powerpoint/2010/main" val="1483879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8A18E-F776-48CB-BAD5-5F2F0D55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85750"/>
            <a:ext cx="7620000" cy="634603"/>
          </a:xfrm>
        </p:spPr>
        <p:txBody>
          <a:bodyPr/>
          <a:lstStyle/>
          <a:p>
            <a:r>
              <a:rPr lang="en-US" sz="3600" dirty="0"/>
              <a:t>2. District Balance &amp; Bookkeeping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3FBB2-204E-49EF-993F-99213E7C8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2.3. Technical matters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Chart of accounts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Accounting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Grants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Equity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Audit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Tax issues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Financial problems</a:t>
            </a:r>
          </a:p>
        </p:txBody>
      </p:sp>
    </p:spTree>
    <p:extLst>
      <p:ext uri="{BB962C8B-B14F-4D97-AF65-F5344CB8AC3E}">
        <p14:creationId xmlns:p14="http://schemas.microsoft.com/office/powerpoint/2010/main" val="864039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3FBB2-204E-49EF-993F-99213E7C8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314451"/>
            <a:ext cx="7848599" cy="3280172"/>
          </a:xfrm>
        </p:spPr>
        <p:txBody>
          <a:bodyPr/>
          <a:lstStyle/>
          <a:p>
            <a:r>
              <a:rPr lang="en-GB" dirty="0"/>
              <a:t>2.3.b. Accounting rules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1800" dirty="0"/>
              <a:t>Cash basis or accrual basis? Or a mix of both?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1800" dirty="0"/>
              <a:t>Accounting manual available?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1800" dirty="0"/>
              <a:t>Cut-off of the years</a:t>
            </a:r>
          </a:p>
          <a:p>
            <a:r>
              <a:rPr lang="en-GB" dirty="0"/>
              <a:t>2.3.c. Grants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1800" dirty="0"/>
              <a:t>From government?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1800" dirty="0"/>
              <a:t>For investments? Operational Costs?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1800" dirty="0"/>
              <a:t>From KI-EF: for the District and sponsored organisation(s)</a:t>
            </a:r>
          </a:p>
          <a:p>
            <a:pPr marL="1123950" lvl="1" indent="-457200">
              <a:buFont typeface="+mj-lt"/>
              <a:buAutoNum type="alphaLcPeriod"/>
            </a:pPr>
            <a:endParaRPr lang="en-GB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8A18E-F776-48CB-BAD5-5F2F0D55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5750"/>
            <a:ext cx="7620000" cy="634603"/>
          </a:xfrm>
        </p:spPr>
        <p:txBody>
          <a:bodyPr/>
          <a:lstStyle/>
          <a:p>
            <a:r>
              <a:rPr lang="en-US" sz="3600" dirty="0"/>
              <a:t>2. District Balance &amp; Bookkeeping</a:t>
            </a:r>
          </a:p>
        </p:txBody>
      </p:sp>
    </p:spTree>
    <p:extLst>
      <p:ext uri="{BB962C8B-B14F-4D97-AF65-F5344CB8AC3E}">
        <p14:creationId xmlns:p14="http://schemas.microsoft.com/office/powerpoint/2010/main" val="2955562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42078-EA19-4AF8-A593-2F331E4D6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B6EE7-6327-45F0-A1DE-EC0EAB8CD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28750"/>
            <a:ext cx="7848599" cy="3280172"/>
          </a:xfrm>
        </p:spPr>
        <p:txBody>
          <a:bodyPr/>
          <a:lstStyle/>
          <a:p>
            <a:pPr marL="717550" indent="-514350">
              <a:buFont typeface="+mj-lt"/>
              <a:buAutoNum type="arabicPeriod"/>
            </a:pPr>
            <a:r>
              <a:rPr lang="en-GB" dirty="0"/>
              <a:t>The treasurer: Duties and Skills</a:t>
            </a:r>
          </a:p>
          <a:p>
            <a:pPr marL="717550" indent="-514350">
              <a:buFont typeface="+mj-lt"/>
              <a:buAutoNum type="arabicPeriod"/>
            </a:pPr>
            <a:r>
              <a:rPr lang="en-GB" dirty="0"/>
              <a:t>District Balance and Bookkeeping</a:t>
            </a:r>
          </a:p>
          <a:p>
            <a:pPr marL="717550" indent="-514350">
              <a:buFont typeface="+mj-lt"/>
              <a:buAutoNum type="arabicPeriod"/>
            </a:pPr>
            <a:r>
              <a:rPr lang="en-GB" dirty="0"/>
              <a:t>Questions About the Office of Treasurer</a:t>
            </a:r>
          </a:p>
        </p:txBody>
      </p:sp>
    </p:spTree>
    <p:extLst>
      <p:ext uri="{BB962C8B-B14F-4D97-AF65-F5344CB8AC3E}">
        <p14:creationId xmlns:p14="http://schemas.microsoft.com/office/powerpoint/2010/main" val="106128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8A18E-F776-48CB-BAD5-5F2F0D55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85750"/>
            <a:ext cx="7620000" cy="634603"/>
          </a:xfrm>
        </p:spPr>
        <p:txBody>
          <a:bodyPr/>
          <a:lstStyle/>
          <a:p>
            <a:r>
              <a:rPr lang="en-US" sz="3600" dirty="0"/>
              <a:t>2. District Balance &amp; Bookkeeping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3FBB2-204E-49EF-993F-99213E7C8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2.3.d. Equity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1800" dirty="0"/>
              <a:t>Presentation? 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1800" dirty="0"/>
              <a:t>Earmarked reserves (</a:t>
            </a:r>
            <a:r>
              <a:rPr lang="en-GB" sz="1800" dirty="0" err="1"/>
              <a:t>f.i</a:t>
            </a:r>
            <a:r>
              <a:rPr lang="en-GB" sz="1800" dirty="0"/>
              <a:t>. anniversary of the district)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1800" dirty="0"/>
              <a:t>Special requirements?</a:t>
            </a:r>
          </a:p>
          <a:p>
            <a:r>
              <a:rPr lang="en-GB" dirty="0"/>
              <a:t>2.3.e. Audit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1800" dirty="0"/>
              <a:t>Internal and or external? Scope of the audit?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1800" dirty="0"/>
              <a:t>Who?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1800" dirty="0"/>
              <a:t>Which procedures and professional requirements?</a:t>
            </a:r>
          </a:p>
          <a:p>
            <a:pPr marL="1123950" lvl="1" indent="-457200">
              <a:buFont typeface="+mj-lt"/>
              <a:buAutoNum type="alphaLcPeriod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94378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3FBB2-204E-49EF-993F-99213E7C8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314451"/>
            <a:ext cx="7848599" cy="3280172"/>
          </a:xfrm>
        </p:spPr>
        <p:txBody>
          <a:bodyPr/>
          <a:lstStyle/>
          <a:p>
            <a:r>
              <a:rPr lang="en-GB" dirty="0"/>
              <a:t>2.3.f. Tax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1800" dirty="0"/>
              <a:t>Are there tax issues?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1800" dirty="0"/>
              <a:t>Who is liable?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1800" dirty="0"/>
              <a:t>Cooperation with a tax consultant </a:t>
            </a:r>
            <a:r>
              <a:rPr lang="en-GB" sz="1400" dirty="0"/>
              <a:t>(member of the district)</a:t>
            </a:r>
          </a:p>
          <a:p>
            <a:r>
              <a:rPr lang="en-GB" dirty="0"/>
              <a:t>2.3.g. Financial problems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1800" dirty="0"/>
              <a:t>Possible? Sufficient capital and reserves?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1800" dirty="0"/>
              <a:t>Status of clubs? Members?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1800" dirty="0"/>
              <a:t>Any experience?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8A18E-F776-48CB-BAD5-5F2F0D55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5750"/>
            <a:ext cx="7620000" cy="634603"/>
          </a:xfrm>
        </p:spPr>
        <p:txBody>
          <a:bodyPr/>
          <a:lstStyle/>
          <a:p>
            <a:r>
              <a:rPr lang="en-US" sz="3600" dirty="0"/>
              <a:t>2. District Balance &amp; Bookkeeping</a:t>
            </a:r>
          </a:p>
        </p:txBody>
      </p:sp>
    </p:spTree>
    <p:extLst>
      <p:ext uri="{BB962C8B-B14F-4D97-AF65-F5344CB8AC3E}">
        <p14:creationId xmlns:p14="http://schemas.microsoft.com/office/powerpoint/2010/main" val="2091124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FE378-63DF-4637-A456-38B7F7B93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1924050"/>
            <a:ext cx="6934200" cy="1295400"/>
          </a:xfrm>
        </p:spPr>
        <p:txBody>
          <a:bodyPr/>
          <a:lstStyle/>
          <a:p>
            <a:r>
              <a:rPr lang="en-GB" sz="4400" dirty="0"/>
              <a:t>3. Questions About the Office of Treasurer</a:t>
            </a:r>
            <a:br>
              <a:rPr lang="en-GB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03400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8A18E-F776-48CB-BAD5-5F2F0D55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950"/>
            <a:ext cx="7543800" cy="634603"/>
          </a:xfrm>
        </p:spPr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en-GB" sz="3600" dirty="0"/>
              <a:t>Questions About the Office of Treasurer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3FBB2-204E-49EF-993F-99213E7C8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3.1. Budget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1700" dirty="0"/>
              <a:t>Who will set up the budget? You as incoming treasurer or the treasurer of the current year?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1700" dirty="0"/>
              <a:t>Who will approve the budget? The board or the House of Delegates? Or both?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1700" dirty="0"/>
              <a:t>When has the budget to be presented?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1700" dirty="0"/>
              <a:t>When has the budget to be approved?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1700" dirty="0"/>
              <a:t>What is the basis or reference to set up the budget?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1700" dirty="0"/>
              <a:t>How long to set up the budget?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1700" dirty="0"/>
              <a:t>Is the budget a copy of last year’s budget?</a:t>
            </a:r>
          </a:p>
        </p:txBody>
      </p:sp>
    </p:spTree>
    <p:extLst>
      <p:ext uri="{BB962C8B-B14F-4D97-AF65-F5344CB8AC3E}">
        <p14:creationId xmlns:p14="http://schemas.microsoft.com/office/powerpoint/2010/main" val="3143045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3FBB2-204E-49EF-993F-99213E7C8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3.2. Treasurer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For how many years are you committed as treasurer?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Independence of the treasurer? Towards the Governor? Towards the other board members? To others?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Who will approve the expense sheet of the governor and other board members?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Who will approve your own expense sheets?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8A18E-F776-48CB-BAD5-5F2F0D555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en-GB" sz="3600" dirty="0"/>
              <a:t>Questions About the Office of Treasurer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52373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8A18E-F776-48CB-BAD5-5F2F0D55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950"/>
            <a:ext cx="7543800" cy="634603"/>
          </a:xfrm>
        </p:spPr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en-GB" sz="3600" dirty="0"/>
              <a:t>Questions About the Office of Treasurer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3FBB2-204E-49EF-993F-99213E7C8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3.3. Bookkeeping and financial statement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Who will keep the books? The treasurer? An accountant?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How often do you expect to enter the data?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How often will you report and to whom?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When has the annual financial statement to be completed?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Will this financial statement be published?</a:t>
            </a:r>
          </a:p>
        </p:txBody>
      </p:sp>
    </p:spTree>
    <p:extLst>
      <p:ext uri="{BB962C8B-B14F-4D97-AF65-F5344CB8AC3E}">
        <p14:creationId xmlns:p14="http://schemas.microsoft.com/office/powerpoint/2010/main" val="3110839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3077F-C85A-4686-9608-8EC921902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666750"/>
            <a:ext cx="8610600" cy="634603"/>
          </a:xfrm>
        </p:spPr>
        <p:txBody>
          <a:bodyPr/>
          <a:lstStyle/>
          <a:p>
            <a:r>
              <a:rPr lang="en-US" sz="4400" dirty="0"/>
              <a:t>Thanks for </a:t>
            </a:r>
            <a:r>
              <a:rPr lang="en-US" sz="4400"/>
              <a:t>your engagement!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6E6CB-0DC5-4984-8A39-C5FC5A5147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81100" y="1581150"/>
            <a:ext cx="6781800" cy="3124200"/>
          </a:xfrm>
        </p:spPr>
        <p:txBody>
          <a:bodyPr/>
          <a:lstStyle/>
          <a:p>
            <a:r>
              <a:rPr lang="en-GB" dirty="0"/>
              <a:t>You can always contact me for questions!</a:t>
            </a:r>
          </a:p>
          <a:p>
            <a:endParaRPr lang="en-GB" sz="800" dirty="0"/>
          </a:p>
          <a:p>
            <a:pPr>
              <a:spcBef>
                <a:spcPts val="0"/>
              </a:spcBef>
            </a:pPr>
            <a:endParaRPr lang="nl-NL" sz="1800" dirty="0"/>
          </a:p>
          <a:p>
            <a:pPr>
              <a:spcBef>
                <a:spcPts val="0"/>
              </a:spcBef>
            </a:pPr>
            <a:r>
              <a:rPr lang="nl-NL" sz="1800" dirty="0"/>
              <a:t>	</a:t>
            </a:r>
            <a:r>
              <a:rPr lang="nl-NL" sz="1800" b="1" dirty="0"/>
              <a:t>Jan de Jonge</a:t>
            </a:r>
          </a:p>
          <a:p>
            <a:pPr>
              <a:spcBef>
                <a:spcPts val="0"/>
              </a:spcBef>
            </a:pPr>
            <a:r>
              <a:rPr lang="nl-NL" sz="1800" dirty="0"/>
              <a:t>	Mobile	+31 6 5370 0175</a:t>
            </a:r>
          </a:p>
          <a:p>
            <a:pPr>
              <a:spcBef>
                <a:spcPts val="0"/>
              </a:spcBef>
            </a:pPr>
            <a:r>
              <a:rPr lang="nl-NL" sz="1800" dirty="0"/>
              <a:t>	Email	</a:t>
            </a:r>
            <a:r>
              <a:rPr lang="nl-NL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jpdejonge@planet.nl</a:t>
            </a:r>
            <a:endParaRPr lang="nl-NL" sz="1800" dirty="0"/>
          </a:p>
          <a:p>
            <a:pPr>
              <a:spcBef>
                <a:spcPts val="0"/>
              </a:spcBef>
            </a:pPr>
            <a:r>
              <a:rPr lang="nl-NL" sz="1800" dirty="0"/>
              <a:t>	Skype	dejongejan1951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55DF5B-5FBC-4C90-80CD-9E623DAED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472632"/>
            <a:ext cx="1012024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5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69A37-54B3-4B68-A26E-12D5DF10E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200150"/>
            <a:ext cx="8610600" cy="634603"/>
          </a:xfrm>
        </p:spPr>
        <p:txBody>
          <a:bodyPr/>
          <a:lstStyle/>
          <a:p>
            <a:r>
              <a:rPr lang="en-US" sz="4400" dirty="0"/>
              <a:t>1. The Treasurer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647700" y="2304858"/>
            <a:ext cx="7848600" cy="914400"/>
          </a:xfrm>
        </p:spPr>
        <p:txBody>
          <a:bodyPr/>
          <a:lstStyle/>
          <a:p>
            <a:pPr marL="203200" indent="0" algn="ctr">
              <a:buNone/>
            </a:pPr>
            <a:r>
              <a:rPr lang="en-US" sz="4000" dirty="0"/>
              <a:t>Duties and Skills</a:t>
            </a:r>
          </a:p>
        </p:txBody>
      </p:sp>
    </p:spTree>
    <p:extLst>
      <p:ext uri="{BB962C8B-B14F-4D97-AF65-F5344CB8AC3E}">
        <p14:creationId xmlns:p14="http://schemas.microsoft.com/office/powerpoint/2010/main" val="1768131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26983C-FE74-4D74-942D-503D4DF4A2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1.1. Who is the treasurer?</a:t>
            </a:r>
          </a:p>
          <a:p>
            <a:pPr lvl="1"/>
            <a:r>
              <a:rPr lang="en-GB" sz="1800" dirty="0"/>
              <a:t>District officer</a:t>
            </a:r>
          </a:p>
          <a:p>
            <a:pPr lvl="1"/>
            <a:r>
              <a:rPr lang="en-GB" sz="1800" dirty="0"/>
              <a:t>Member of the board and executive committee (EC)</a:t>
            </a:r>
          </a:p>
          <a:p>
            <a:pPr lvl="1"/>
            <a:r>
              <a:rPr lang="en-GB" sz="1800" dirty="0"/>
              <a:t>Elected or appointed? </a:t>
            </a:r>
          </a:p>
          <a:p>
            <a:pPr lvl="1"/>
            <a:r>
              <a:rPr lang="en-GB" sz="1800" dirty="0"/>
              <a:t>Voting rights or not?</a:t>
            </a:r>
          </a:p>
          <a:p>
            <a:pPr lvl="1"/>
            <a:r>
              <a:rPr lang="en-GB" sz="1800" dirty="0"/>
              <a:t>Member in good standing of a Kiwanis club in the district</a:t>
            </a:r>
          </a:p>
          <a:p>
            <a:pPr lvl="1"/>
            <a:r>
              <a:rPr lang="en-GB" sz="1800" dirty="0"/>
              <a:t>Pre-conditions? Has been club president, secretary, treasurer?</a:t>
            </a:r>
          </a:p>
          <a:p>
            <a:pPr lvl="1"/>
            <a:r>
              <a:rPr lang="en-GB" sz="1800" dirty="0"/>
              <a:t>Qualifications?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DDDE4F-A625-496E-8DE9-12DDEC0F2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The Treasurer</a:t>
            </a:r>
          </a:p>
        </p:txBody>
      </p:sp>
    </p:spTree>
    <p:extLst>
      <p:ext uri="{BB962C8B-B14F-4D97-AF65-F5344CB8AC3E}">
        <p14:creationId xmlns:p14="http://schemas.microsoft.com/office/powerpoint/2010/main" val="929730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8A18E-F776-48CB-BAD5-5F2F0D555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The Treasurer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3FBB2-204E-49EF-993F-99213E7C8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1.2. Duties and responsibilities</a:t>
            </a:r>
          </a:p>
          <a:p>
            <a:pPr marL="431800" lvl="1" indent="0">
              <a:buNone/>
            </a:pPr>
            <a:r>
              <a:rPr lang="en-GB" sz="1800" i="1" dirty="0"/>
              <a:t>See Standard form for District bylaws:</a:t>
            </a:r>
          </a:p>
          <a:p>
            <a:pPr marL="1524000" lvl="2" indent="-457200">
              <a:buFont typeface="+mj-lt"/>
              <a:buAutoNum type="alphaLcPeriod"/>
            </a:pPr>
            <a:r>
              <a:rPr lang="en-GB" sz="2000" dirty="0"/>
              <a:t>Member of the Finance Committee</a:t>
            </a:r>
          </a:p>
          <a:p>
            <a:pPr marL="1524000" lvl="2" indent="-457200">
              <a:buFont typeface="+mj-lt"/>
              <a:buAutoNum type="alphaLcPeriod"/>
            </a:pPr>
            <a:r>
              <a:rPr lang="en-GB" sz="2000" dirty="0"/>
              <a:t>Review &amp; advice board on financial condition of district &amp; sponsored organization</a:t>
            </a:r>
          </a:p>
          <a:p>
            <a:pPr marL="1524000" lvl="2" indent="-457200">
              <a:buFont typeface="+mj-lt"/>
              <a:buAutoNum type="alphaLcPeriod"/>
            </a:pPr>
            <a:r>
              <a:rPr lang="en-GB" sz="2000" dirty="0"/>
              <a:t>Report to convention</a:t>
            </a:r>
          </a:p>
          <a:p>
            <a:pPr marL="1524000" lvl="2" indent="-457200">
              <a:buFont typeface="+mj-lt"/>
              <a:buAutoNum type="alphaLcPeriod"/>
            </a:pPr>
            <a:r>
              <a:rPr lang="en-GB" sz="2000" dirty="0"/>
              <a:t>Other duties linked to the office or assigned by governor / board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575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3FBB2-204E-49EF-993F-99213E7C8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1.2. Treasurers responsibilities: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Keep financial accounts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Internal control procedures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Make accounts available for audit / inspection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The same for sponsored organizations</a:t>
            </a:r>
          </a:p>
          <a:p>
            <a:pPr marL="431800" lvl="1" indent="0">
              <a:buNone/>
            </a:pPr>
            <a:endParaRPr lang="en-GB" sz="1400" i="1" dirty="0">
              <a:latin typeface="Verdana"/>
            </a:endParaRPr>
          </a:p>
          <a:p>
            <a:pPr marL="431800" lvl="1" indent="0">
              <a:buNone/>
            </a:pPr>
            <a:r>
              <a:rPr lang="en-GB" sz="1400" i="1" dirty="0">
                <a:latin typeface="Verdana"/>
              </a:rPr>
              <a:t>According to bylaws: responsibilities of treasurer. The office of treasurer and secretary can be combined.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8A18E-F776-48CB-BAD5-5F2F0D555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The Treasurer</a:t>
            </a:r>
          </a:p>
        </p:txBody>
      </p:sp>
    </p:spTree>
    <p:extLst>
      <p:ext uri="{BB962C8B-B14F-4D97-AF65-F5344CB8AC3E}">
        <p14:creationId xmlns:p14="http://schemas.microsoft.com/office/powerpoint/2010/main" val="3930597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69A37-54B3-4B68-A26E-12D5DF10E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23950"/>
            <a:ext cx="8610600" cy="634603"/>
          </a:xfrm>
        </p:spPr>
        <p:txBody>
          <a:bodyPr/>
          <a:lstStyle/>
          <a:p>
            <a:r>
              <a:rPr lang="en-US" sz="4400" dirty="0"/>
              <a:t>1. The Treasurer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762000" y="2190750"/>
            <a:ext cx="7848600" cy="1143000"/>
          </a:xfrm>
        </p:spPr>
        <p:txBody>
          <a:bodyPr/>
          <a:lstStyle/>
          <a:p>
            <a:pPr marL="203200" algn="ctr"/>
            <a:r>
              <a:rPr lang="en-GB" sz="4000" dirty="0"/>
              <a:t>1.3. Role of the District Treasurer</a:t>
            </a:r>
          </a:p>
        </p:txBody>
      </p:sp>
    </p:spTree>
    <p:extLst>
      <p:ext uri="{BB962C8B-B14F-4D97-AF65-F5344CB8AC3E}">
        <p14:creationId xmlns:p14="http://schemas.microsoft.com/office/powerpoint/2010/main" val="2537145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8A18E-F776-48CB-BAD5-5F2F0D555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The Treasurer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3FBB2-204E-49EF-993F-99213E7C8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1.3.1. Towards the clubs in the district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Inform club treasurers about decisions regarding financial issues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Send invoices for dues etc (except if delegated)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Send reminders for unpaid invoices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Participate to training sessions for club treasurers</a:t>
            </a:r>
          </a:p>
          <a:p>
            <a:pPr marL="1123950" lvl="1" indent="-457200">
              <a:buFont typeface="+mj-lt"/>
              <a:buAutoNum type="alphaLcPeriod"/>
            </a:pPr>
            <a:r>
              <a:rPr lang="en-GB" sz="2000" dirty="0"/>
              <a:t>Follow up all changes in existence of the clubs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62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14C815-A042-45E5-85E3-21FC7D6B64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1.3.2. Towards other district officers</a:t>
            </a:r>
          </a:p>
          <a:p>
            <a:pPr marL="1047750" lvl="1" indent="-457200">
              <a:buFont typeface="+mj-lt"/>
              <a:buAutoNum type="alphaLcPeriod"/>
            </a:pPr>
            <a:r>
              <a:rPr lang="en-GB" sz="2000" dirty="0"/>
              <a:t>Forward all correspondence &amp; financial information when needed</a:t>
            </a:r>
          </a:p>
          <a:p>
            <a:pPr marL="1047750" lvl="1" indent="-457200">
              <a:buFont typeface="+mj-lt"/>
              <a:buAutoNum type="alphaLcPeriod"/>
            </a:pPr>
            <a:r>
              <a:rPr lang="en-GB" sz="2000" dirty="0"/>
              <a:t>Control, submit for approval &amp; payment of expense sheets</a:t>
            </a:r>
          </a:p>
          <a:p>
            <a:pPr marL="1047750" lvl="1" indent="-457200">
              <a:buFont typeface="+mj-lt"/>
              <a:buAutoNum type="alphaLcPeriod"/>
            </a:pPr>
            <a:r>
              <a:rPr lang="en-GB" sz="2000" dirty="0"/>
              <a:t>Know the rules for reimbursement of expenses!</a:t>
            </a:r>
          </a:p>
          <a:p>
            <a:pPr marL="1047750" lvl="1" indent="-457200">
              <a:buFont typeface="+mj-lt"/>
              <a:buAutoNum type="alphaLcPeriod"/>
            </a:pPr>
            <a:r>
              <a:rPr lang="en-GB" sz="2000" dirty="0"/>
              <a:t>Answer all questions relating to financial issues</a:t>
            </a:r>
          </a:p>
          <a:p>
            <a:pPr marL="1047750" lvl="1" indent="-457200">
              <a:buFont typeface="+mj-lt"/>
              <a:buAutoNum type="alphaLcPeriod"/>
            </a:pPr>
            <a:r>
              <a:rPr lang="en-GB" sz="2000" dirty="0"/>
              <a:t>Inform the LTGs about the financial situation of their clubs</a:t>
            </a: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109D58-8247-4A52-9F61-874609669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The Treasurer</a:t>
            </a:r>
          </a:p>
        </p:txBody>
      </p:sp>
    </p:spTree>
    <p:extLst>
      <p:ext uri="{BB962C8B-B14F-4D97-AF65-F5344CB8AC3E}">
        <p14:creationId xmlns:p14="http://schemas.microsoft.com/office/powerpoint/2010/main" val="3246881737"/>
      </p:ext>
    </p:extLst>
  </p:cSld>
  <p:clrMapOvr>
    <a:masterClrMapping/>
  </p:clrMapOvr>
</p:sld>
</file>

<file path=ppt/theme/theme1.xml><?xml version="1.0" encoding="utf-8"?>
<a:theme xmlns:a="http://schemas.openxmlformats.org/drawingml/2006/main" name="Kiwanis PPT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</TotalTime>
  <Words>1241</Words>
  <Application>Microsoft Office PowerPoint</Application>
  <PresentationFormat>Diavoorstelling (16:9)</PresentationFormat>
  <Paragraphs>188</Paragraphs>
  <Slides>26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4" baseType="lpstr">
      <vt:lpstr>Arial</vt:lpstr>
      <vt:lpstr>Calibri</vt:lpstr>
      <vt:lpstr>Courier New</vt:lpstr>
      <vt:lpstr>Garamond</vt:lpstr>
      <vt:lpstr>Noto Sans Symbols</vt:lpstr>
      <vt:lpstr>Times New Roman</vt:lpstr>
      <vt:lpstr>Verdana</vt:lpstr>
      <vt:lpstr>Kiwanis PPT Template</vt:lpstr>
      <vt:lpstr>DISTRICT OFFICERS TRAINING </vt:lpstr>
      <vt:lpstr>PROGRAM</vt:lpstr>
      <vt:lpstr>1. The Treasurer</vt:lpstr>
      <vt:lpstr>1. The Treasurer</vt:lpstr>
      <vt:lpstr>1. The Treasurer</vt:lpstr>
      <vt:lpstr>1. The Treasurer</vt:lpstr>
      <vt:lpstr>1. The Treasurer</vt:lpstr>
      <vt:lpstr>1. The Treasurer</vt:lpstr>
      <vt:lpstr>1. The Treasurer</vt:lpstr>
      <vt:lpstr>1. The Treasurer</vt:lpstr>
      <vt:lpstr>1. The Treasurer</vt:lpstr>
      <vt:lpstr>1. The Treasurer</vt:lpstr>
      <vt:lpstr>1. The Treasurer</vt:lpstr>
      <vt:lpstr>1. The Treasurer</vt:lpstr>
      <vt:lpstr>2. District Balance and Bookkeeping</vt:lpstr>
      <vt:lpstr>2. District Balance &amp; Bookkeeping</vt:lpstr>
      <vt:lpstr>2. District Balance &amp; Bookkeeping</vt:lpstr>
      <vt:lpstr>2. District Balance &amp; Bookkeeping</vt:lpstr>
      <vt:lpstr>2. District Balance &amp; Bookkeeping</vt:lpstr>
      <vt:lpstr>2. District Balance &amp; Bookkeeping</vt:lpstr>
      <vt:lpstr>2. District Balance &amp; Bookkeeping</vt:lpstr>
      <vt:lpstr>3. Questions About the Office of Treasurer </vt:lpstr>
      <vt:lpstr>Questions About the Office of Treasurer</vt:lpstr>
      <vt:lpstr>Questions About the Office of Treasurer</vt:lpstr>
      <vt:lpstr>Questions About the Office of Treasurer</vt:lpstr>
      <vt:lpstr>Thanks for your engagement!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Kiwanis PowerPoint Template</dc:title>
  <dc:creator>Steven Hadt</dc:creator>
  <cp:lastModifiedBy>Jan Van Hove</cp:lastModifiedBy>
  <cp:revision>116</cp:revision>
  <dcterms:modified xsi:type="dcterms:W3CDTF">2020-07-01T08:15:11Z</dcterms:modified>
</cp:coreProperties>
</file>